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sldIdLst>
    <p:sldId id="256" r:id="rId2"/>
    <p:sldId id="258" r:id="rId3"/>
    <p:sldId id="257" r:id="rId4"/>
    <p:sldId id="283" r:id="rId5"/>
    <p:sldId id="259" r:id="rId6"/>
    <p:sldId id="285" r:id="rId7"/>
    <p:sldId id="260" r:id="rId8"/>
    <p:sldId id="284" r:id="rId9"/>
    <p:sldId id="286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7" r:id="rId32"/>
    <p:sldId id="282" r:id="rId33"/>
  </p:sldIdLst>
  <p:sldSz cx="9144000" cy="6858000" type="screen4x3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42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2DC7-61AC-4665-B7DA-DAA101FCDF18}" type="datetimeFigureOut">
              <a:rPr lang="el-GR" smtClean="0"/>
              <a:t>1/5/2020</a:t>
            </a:fld>
            <a:endParaRPr lang="el-GR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E15A4AD3-235D-4B8F-ADF0-B4389A79D277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2DC7-61AC-4665-B7DA-DAA101FCDF18}" type="datetimeFigureOut">
              <a:rPr lang="el-GR" smtClean="0"/>
              <a:t>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A4AD3-235D-4B8F-ADF0-B4389A79D277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2DC7-61AC-4665-B7DA-DAA101FCDF18}" type="datetimeFigureOut">
              <a:rPr lang="el-GR" smtClean="0"/>
              <a:t>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A4AD3-235D-4B8F-ADF0-B4389A79D277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2DC7-61AC-4665-B7DA-DAA101FCDF18}" type="datetimeFigureOut">
              <a:rPr lang="el-GR" smtClean="0"/>
              <a:t>1/5/2020</a:t>
            </a:fld>
            <a:endParaRPr lang="el-GR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l-GR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E15A4AD3-235D-4B8F-ADF0-B4389A79D277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2DC7-61AC-4665-B7DA-DAA101FCDF18}" type="datetimeFigureOut">
              <a:rPr lang="el-GR" smtClean="0"/>
              <a:t>1/5/2020</a:t>
            </a:fld>
            <a:endParaRPr lang="el-G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A4AD3-235D-4B8F-ADF0-B4389A79D277}" type="slidenum">
              <a:rPr lang="el-GR" smtClean="0"/>
              <a:t>‹#›</a:t>
            </a:fld>
            <a:endParaRPr lang="el-G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2DC7-61AC-4665-B7DA-DAA101FCDF18}" type="datetimeFigureOut">
              <a:rPr lang="el-GR" smtClean="0"/>
              <a:t>1/5/2020</a:t>
            </a:fld>
            <a:endParaRPr lang="el-G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A4AD3-235D-4B8F-ADF0-B4389A79D277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2DC7-61AC-4665-B7DA-DAA101FCDF18}" type="datetimeFigureOut">
              <a:rPr lang="el-GR" smtClean="0"/>
              <a:t>1/5/2020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E15A4AD3-235D-4B8F-ADF0-B4389A79D277}" type="slidenum">
              <a:rPr lang="el-GR" smtClean="0"/>
              <a:t>‹#›</a:t>
            </a:fld>
            <a:endParaRPr lang="el-GR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2DC7-61AC-4665-B7DA-DAA101FCDF18}" type="datetimeFigureOut">
              <a:rPr lang="el-GR" smtClean="0"/>
              <a:t>1/5/2020</a:t>
            </a:fld>
            <a:endParaRPr lang="el-GR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A4AD3-235D-4B8F-ADF0-B4389A79D277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2DC7-61AC-4665-B7DA-DAA101FCDF18}" type="datetimeFigureOut">
              <a:rPr lang="el-GR" smtClean="0"/>
              <a:t>1/5/2020</a:t>
            </a:fld>
            <a:endParaRPr lang="el-GR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A4AD3-235D-4B8F-ADF0-B4389A79D277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2DC7-61AC-4665-B7DA-DAA101FCDF18}" type="datetimeFigureOut">
              <a:rPr lang="el-GR" smtClean="0"/>
              <a:t>1/5/2020</a:t>
            </a:fld>
            <a:endParaRPr lang="el-GR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A4AD3-235D-4B8F-ADF0-B4389A79D277}" type="slidenum">
              <a:rPr lang="el-GR" smtClean="0"/>
              <a:t>‹#›</a:t>
            </a:fld>
            <a:endParaRPr lang="el-G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2DC7-61AC-4665-B7DA-DAA101FCDF18}" type="datetimeFigureOut">
              <a:rPr lang="el-GR" smtClean="0"/>
              <a:t>1/5/2020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5A4AD3-235D-4B8F-ADF0-B4389A79D277}" type="slidenum">
              <a:rPr lang="el-GR" smtClean="0"/>
              <a:t>‹#›</a:t>
            </a:fld>
            <a:endParaRPr lang="el-GR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70CB2DC7-61AC-4665-B7DA-DAA101FCDF18}" type="datetimeFigureOut">
              <a:rPr lang="el-GR" smtClean="0"/>
              <a:t>1/5/2020</a:t>
            </a:fld>
            <a:endParaRPr lang="el-GR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E15A4AD3-235D-4B8F-ADF0-B4389A79D277}" type="slidenum">
              <a:rPr lang="el-GR" smtClean="0"/>
              <a:t>‹#›</a:t>
            </a:fld>
            <a:endParaRPr lang="el-GR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2782689"/>
            <a:ext cx="8458200" cy="2446511"/>
          </a:xfrm>
        </p:spPr>
        <p:txBody>
          <a:bodyPr>
            <a:normAutofit fontScale="90000"/>
          </a:bodyPr>
          <a:lstStyle/>
          <a:p>
            <a:pPr algn="ctr"/>
            <a:r>
              <a:rPr lang="el-GR" dirty="0" smtClean="0"/>
              <a:t>Εργασια εξαμηνου στην εξορυξη δεδομενων</a:t>
            </a:r>
            <a:br>
              <a:rPr lang="el-GR" dirty="0" smtClean="0"/>
            </a:br>
            <a:r>
              <a:rPr lang="el-GR" dirty="0"/>
              <a:t/>
            </a:r>
            <a:br>
              <a:rPr lang="el-GR" dirty="0"/>
            </a:br>
            <a:r>
              <a:rPr lang="el-GR" b="1" dirty="0" smtClean="0"/>
              <a:t>«αναλυση αμερικανικων εκλογων απο την σκοπια του </a:t>
            </a:r>
            <a:r>
              <a:rPr lang="en-US" b="1" dirty="0" smtClean="0"/>
              <a:t>data mining</a:t>
            </a:r>
            <a:r>
              <a:rPr lang="el-GR" b="1" dirty="0" smtClean="0"/>
              <a:t>»</a:t>
            </a:r>
            <a:endParaRPr lang="el-GR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5445224"/>
            <a:ext cx="8458200" cy="914400"/>
          </a:xfrm>
        </p:spPr>
        <p:txBody>
          <a:bodyPr>
            <a:normAutofit/>
          </a:bodyPr>
          <a:lstStyle/>
          <a:p>
            <a:pPr algn="ctr"/>
            <a:r>
              <a:rPr lang="el-GR" sz="3500" dirty="0" smtClean="0"/>
              <a:t>Νίκος Πλέσσας – ΑΕΜ: 615</a:t>
            </a:r>
            <a:endParaRPr lang="el-GR" sz="3500" dirty="0"/>
          </a:p>
        </p:txBody>
      </p:sp>
      <p:pic>
        <p:nvPicPr>
          <p:cNvPr id="1026" name="Picture 2" descr="C:\Users\USER\Desktop\800px-UTH-logo-gree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48680"/>
            <a:ext cx="2065780" cy="206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469428" y="1124744"/>
            <a:ext cx="4558956" cy="1151247"/>
          </a:xfrm>
          <a:prstGeom prst="rect">
            <a:avLst/>
          </a:prstGeom>
        </p:spPr>
        <p:txBody>
          <a:bodyPr vert="horz" anchor="t"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 cap="all" baseline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dirty="0" smtClean="0"/>
              <a:t>ΤΗΜΜΥ</a:t>
            </a:r>
          </a:p>
          <a:p>
            <a:pPr algn="ctr"/>
            <a:r>
              <a:rPr lang="el-GR" sz="2100" b="1" dirty="0" smtClean="0"/>
              <a:t>ΕΑΡΙΝΟ ΕΞΑΜΗΝΟ 2020</a:t>
            </a:r>
            <a:endParaRPr lang="el-GR" sz="2100" b="1" dirty="0"/>
          </a:p>
        </p:txBody>
      </p:sp>
    </p:spTree>
    <p:extLst>
      <p:ext uri="{BB962C8B-B14F-4D97-AF65-F5344CB8AC3E}">
        <p14:creationId xmlns:p14="http://schemas.microsoft.com/office/powerpoint/2010/main" val="39280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@</a:t>
            </a:r>
            <a:r>
              <a:rPr lang="en-US" dirty="0" err="1" smtClean="0"/>
              <a:t>REALDonaldtrump</a:t>
            </a:r>
            <a:r>
              <a:rPr lang="en-US" dirty="0" smtClean="0"/>
              <a:t> tweets analysis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en-US" dirty="0" smtClean="0"/>
              <a:t>KMEANS Clustering (k = 40 clusters)</a:t>
            </a:r>
            <a:endParaRPr lang="el-GR" dirty="0"/>
          </a:p>
        </p:txBody>
      </p:sp>
      <p:pic>
        <p:nvPicPr>
          <p:cNvPr id="3076" name="Picture 4" descr="C:\Users\USER\Desktop\cluster_size_trum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433468"/>
            <a:ext cx="2014048" cy="316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USER\Desktop\trump_cluster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23617"/>
            <a:ext cx="7056784" cy="438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0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REALDonaldtrump</a:t>
            </a:r>
            <a:r>
              <a:rPr lang="en-US" dirty="0"/>
              <a:t> tweets analysis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Sentiment analysis (</a:t>
            </a:r>
            <a:r>
              <a:rPr lang="en-US" dirty="0" err="1" smtClean="0"/>
              <a:t>TextBlob</a:t>
            </a:r>
            <a:r>
              <a:rPr lang="en-US" dirty="0" smtClean="0"/>
              <a:t>)</a:t>
            </a:r>
            <a:endParaRPr lang="el-GR" dirty="0"/>
          </a:p>
        </p:txBody>
      </p:sp>
      <p:pic>
        <p:nvPicPr>
          <p:cNvPr id="4100" name="Picture 4" descr="C:\Users\USER\Desktop\trump_senti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190" y="2331628"/>
            <a:ext cx="6752810" cy="455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27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@</a:t>
            </a:r>
            <a:r>
              <a:rPr lang="en-US" dirty="0" err="1"/>
              <a:t>REALDonaldtrump</a:t>
            </a:r>
            <a:r>
              <a:rPr lang="en-US" dirty="0"/>
              <a:t> tweets analysis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25 most popular hashtags used by Trump</a:t>
            </a:r>
            <a:endParaRPr lang="el-GR" dirty="0"/>
          </a:p>
        </p:txBody>
      </p:sp>
      <p:pic>
        <p:nvPicPr>
          <p:cNvPr id="4" name="Picture 3" descr="C:\Users\USER\Desktop\hashtags trum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077244"/>
            <a:ext cx="7437617" cy="449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93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42528"/>
            <a:ext cx="8686800" cy="838200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Network Connection graph </a:t>
            </a:r>
            <a:r>
              <a:rPr lang="en-US" sz="2500" dirty="0" smtClean="0"/>
              <a:t>(</a:t>
            </a:r>
            <a:r>
              <a:rPr lang="en-US" sz="2500" dirty="0" err="1" smtClean="0"/>
              <a:t>freq</a:t>
            </a:r>
            <a:r>
              <a:rPr lang="en-US" sz="2500" dirty="0" smtClean="0"/>
              <a:t>&gt;8o words)</a:t>
            </a:r>
            <a:endParaRPr lang="el-GR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l-GR" dirty="0"/>
          </a:p>
        </p:txBody>
      </p:sp>
      <p:pic>
        <p:nvPicPr>
          <p:cNvPr id="5122" name="Picture 2" descr="C:\Users\USER\Desktop\trump_network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08" y="1124744"/>
            <a:ext cx="7332984" cy="574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57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@</a:t>
            </a:r>
            <a:r>
              <a:rPr lang="en-US" dirty="0" err="1"/>
              <a:t>REALDonaldtrump</a:t>
            </a:r>
            <a:r>
              <a:rPr lang="en-US" dirty="0"/>
              <a:t> tweets analysis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Trump’s tweets per year</a:t>
            </a:r>
            <a:endParaRPr lang="el-GR" dirty="0"/>
          </a:p>
        </p:txBody>
      </p:sp>
      <p:pic>
        <p:nvPicPr>
          <p:cNvPr id="6146" name="Picture 2" descr="C:\Users\USER\Desktop\trump_tweets_per_ye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122102"/>
            <a:ext cx="7020272" cy="473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69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@</a:t>
            </a:r>
            <a:r>
              <a:rPr lang="en-US" dirty="0" err="1"/>
              <a:t>REALDonaldtrump</a:t>
            </a:r>
            <a:r>
              <a:rPr lang="en-US" dirty="0"/>
              <a:t> tweets analysis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Trump’s </a:t>
            </a:r>
            <a:r>
              <a:rPr lang="en-US" dirty="0" err="1" smtClean="0"/>
              <a:t>wordcloud</a:t>
            </a:r>
            <a:endParaRPr lang="el-GR" dirty="0"/>
          </a:p>
        </p:txBody>
      </p:sp>
      <p:pic>
        <p:nvPicPr>
          <p:cNvPr id="7170" name="Picture 2" descr="C:\Users\USER\Desktop\trum_word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4" y="2305100"/>
            <a:ext cx="9074498" cy="456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31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Trump tweets about </a:t>
            </a:r>
            <a:r>
              <a:rPr lang="en-US" dirty="0" err="1" smtClean="0"/>
              <a:t>bernie</a:t>
            </a:r>
            <a:r>
              <a:rPr lang="en-US" dirty="0" smtClean="0"/>
              <a:t>…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 dirty="0"/>
          </a:p>
        </p:txBody>
      </p:sp>
      <p:pic>
        <p:nvPicPr>
          <p:cNvPr id="8196" name="Picture 4" descr="C:\Users\USER\Desktop\trump_bernie_net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5724128" cy="549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USER\Desktop\efwfefw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471762"/>
            <a:ext cx="3345573" cy="441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13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@</a:t>
            </a:r>
            <a:r>
              <a:rPr lang="en-US" dirty="0" err="1" smtClean="0"/>
              <a:t>Berniesanders</a:t>
            </a:r>
            <a:r>
              <a:rPr lang="en-US" dirty="0" smtClean="0"/>
              <a:t> tweets </a:t>
            </a:r>
            <a:r>
              <a:rPr lang="en-US" dirty="0"/>
              <a:t>analysis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KMEANS CLUSTERING (k=40 clusters)</a:t>
            </a:r>
            <a:endParaRPr lang="el-GR" dirty="0"/>
          </a:p>
        </p:txBody>
      </p:sp>
      <p:pic>
        <p:nvPicPr>
          <p:cNvPr id="9219" name="Picture 3" descr="C:\Users\USER\Desktop\bernie_cluster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9" y="2143216"/>
            <a:ext cx="6958533" cy="471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USER\Desktop\bernie_cluster_cou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005064"/>
            <a:ext cx="2123728" cy="287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47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@</a:t>
            </a:r>
            <a:r>
              <a:rPr lang="en-US" dirty="0" err="1"/>
              <a:t>Berniesanders</a:t>
            </a:r>
            <a:r>
              <a:rPr lang="en-US" dirty="0"/>
              <a:t> tweets analysis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entiment analysis (</a:t>
            </a:r>
            <a:r>
              <a:rPr lang="en-US" dirty="0" err="1" smtClean="0"/>
              <a:t>TextBlob</a:t>
            </a:r>
            <a:r>
              <a:rPr lang="en-US" dirty="0" smtClean="0"/>
              <a:t>)</a:t>
            </a:r>
            <a:endParaRPr lang="el-GR" dirty="0"/>
          </a:p>
        </p:txBody>
      </p:sp>
      <p:pic>
        <p:nvPicPr>
          <p:cNvPr id="10242" name="Picture 2" descr="C:\Users\USER\Desktop\bernie_senti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548" y="2180084"/>
            <a:ext cx="6808452" cy="467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96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@</a:t>
            </a:r>
            <a:r>
              <a:rPr lang="en-US" dirty="0" err="1"/>
              <a:t>Berniesanders</a:t>
            </a:r>
            <a:r>
              <a:rPr lang="en-US" dirty="0"/>
              <a:t> tweets analysis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25 most popular hashtags used by </a:t>
            </a:r>
            <a:r>
              <a:rPr lang="en-US" dirty="0" smtClean="0"/>
              <a:t>Sanders</a:t>
            </a:r>
            <a:endParaRPr lang="el-GR" dirty="0"/>
          </a:p>
          <a:p>
            <a:endParaRPr lang="el-GR" dirty="0"/>
          </a:p>
        </p:txBody>
      </p:sp>
      <p:pic>
        <p:nvPicPr>
          <p:cNvPr id="11266" name="Picture 2" descr="C:\Users\USER\Desktop\bernie_hashtag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916" y="2086919"/>
            <a:ext cx="7786084" cy="477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30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856641" y="1556792"/>
            <a:ext cx="2871316" cy="46228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" name="Rectangle 3"/>
          <p:cNvSpPr/>
          <p:nvPr/>
        </p:nvSpPr>
        <p:spPr>
          <a:xfrm>
            <a:off x="332532" y="1542482"/>
            <a:ext cx="2871316" cy="46228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l-GR" dirty="0" smtClean="0"/>
              <a:t>ΟΙ ΥΠΟΨΗΦΙΟΙ</a:t>
            </a:r>
            <a:r>
              <a:rPr lang="en-US" dirty="0" smtClean="0"/>
              <a:t> </a:t>
            </a:r>
            <a:r>
              <a:rPr lang="el-GR" dirty="0" smtClean="0"/>
              <a:t>που θα εξετασουμε</a:t>
            </a:r>
            <a:endParaRPr lang="el-G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780" y="2052637"/>
            <a:ext cx="3187700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-540568" y="1686498"/>
            <a:ext cx="3735412" cy="459534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kumimoji="0"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smtClean="0"/>
              <a:t> Donald Trump</a:t>
            </a:r>
          </a:p>
          <a:p>
            <a:pPr marL="0" indent="0" algn="r">
              <a:buNone/>
            </a:pPr>
            <a:r>
              <a:rPr lang="el-GR" dirty="0" smtClean="0"/>
              <a:t>* </a:t>
            </a:r>
            <a:r>
              <a:rPr lang="en-US" dirty="0" smtClean="0"/>
              <a:t>POTUS</a:t>
            </a:r>
          </a:p>
          <a:p>
            <a:pPr marL="0" indent="0" algn="r">
              <a:buNone/>
            </a:pPr>
            <a:r>
              <a:rPr lang="el-GR" dirty="0" smtClean="0"/>
              <a:t>* </a:t>
            </a:r>
            <a:r>
              <a:rPr lang="en-US" dirty="0" smtClean="0"/>
              <a:t>Republican</a:t>
            </a:r>
          </a:p>
          <a:p>
            <a:pPr marL="0" indent="0" algn="r">
              <a:buNone/>
            </a:pPr>
            <a:r>
              <a:rPr lang="en-US" b="1" dirty="0" smtClean="0"/>
              <a:t>    </a:t>
            </a:r>
            <a:endParaRPr lang="en-US" dirty="0" smtClean="0"/>
          </a:p>
          <a:p>
            <a:pPr algn="r"/>
            <a:endParaRPr lang="el-G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56640" y="1412776"/>
            <a:ext cx="2919555" cy="459534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42900" indent="-3429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"/>
              <a:defRPr kumimoji="0"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"/>
              <a:defRPr kumimoji="0"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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70000"/>
              <a:buFont typeface="Wingdings 2"/>
              <a:buChar char="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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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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"/>
              <a:defRPr kumimoji="0"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60000"/>
              <a:buFont typeface="Wingdings 2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 smtClean="0"/>
              <a:t>Bernie Sanders</a:t>
            </a:r>
          </a:p>
          <a:p>
            <a:pPr marL="0" indent="0" algn="r">
              <a:buNone/>
            </a:pPr>
            <a:r>
              <a:rPr lang="el-GR" dirty="0" smtClean="0"/>
              <a:t>* </a:t>
            </a:r>
            <a:r>
              <a:rPr lang="en-US" dirty="0" smtClean="0"/>
              <a:t>Senator of Vermont</a:t>
            </a:r>
          </a:p>
          <a:p>
            <a:pPr marL="0" indent="0" algn="r">
              <a:buNone/>
            </a:pPr>
            <a:r>
              <a:rPr lang="el-GR" smtClean="0"/>
              <a:t>* </a:t>
            </a:r>
            <a:r>
              <a:rPr lang="en-US" dirty="0" smtClean="0"/>
              <a:t>Democrat</a:t>
            </a:r>
          </a:p>
          <a:p>
            <a:pPr marL="0" indent="0" algn="r">
              <a:buNone/>
            </a:pPr>
            <a:endParaRPr lang="en-US" dirty="0" smtClean="0"/>
          </a:p>
          <a:p>
            <a:pPr algn="r"/>
            <a:endParaRPr lang="el-GR" b="1" dirty="0"/>
          </a:p>
        </p:txBody>
      </p:sp>
      <p:pic>
        <p:nvPicPr>
          <p:cNvPr id="2051" name="Picture 3" descr="C:\Users\USER\Desktop\inde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8" y="4337027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USER\Desktop\inde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247" y="4091512"/>
            <a:ext cx="1510710" cy="20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53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n-US" dirty="0"/>
              <a:t>Network Connection graph </a:t>
            </a:r>
            <a:r>
              <a:rPr lang="en-US" sz="2800" dirty="0"/>
              <a:t>(</a:t>
            </a:r>
            <a:r>
              <a:rPr lang="en-US" sz="2800" dirty="0" err="1"/>
              <a:t>freq</a:t>
            </a:r>
            <a:r>
              <a:rPr lang="en-US" sz="2800" dirty="0"/>
              <a:t>&gt;8o words)</a:t>
            </a:r>
            <a:endParaRPr lang="el-G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 dirty="0"/>
          </a:p>
        </p:txBody>
      </p:sp>
      <p:pic>
        <p:nvPicPr>
          <p:cNvPr id="12290" name="Picture 2" descr="C:\Users\USER\Desktop\bernie_net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65798"/>
            <a:ext cx="7632848" cy="551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86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berniesanders</a:t>
            </a:r>
            <a:r>
              <a:rPr lang="en-US" dirty="0" smtClean="0"/>
              <a:t> </a:t>
            </a:r>
            <a:r>
              <a:rPr lang="en-US" dirty="0"/>
              <a:t>tweets analysis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Sanders’ tweets per year</a:t>
            </a:r>
            <a:endParaRPr lang="el-GR" dirty="0"/>
          </a:p>
        </p:txBody>
      </p:sp>
      <p:pic>
        <p:nvPicPr>
          <p:cNvPr id="13314" name="Picture 2" descr="C:\Users\USER\Desktop\bernie_per_ye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360" y="2501711"/>
            <a:ext cx="6696744" cy="435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56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@</a:t>
            </a:r>
            <a:r>
              <a:rPr lang="en-US" dirty="0" err="1"/>
              <a:t>berniesanders</a:t>
            </a:r>
            <a:r>
              <a:rPr lang="en-US" dirty="0"/>
              <a:t> tweets analysis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Sander’s </a:t>
            </a:r>
            <a:r>
              <a:rPr lang="en-US" dirty="0" err="1" smtClean="0"/>
              <a:t>wordcloud</a:t>
            </a:r>
            <a:endParaRPr lang="el-GR" dirty="0"/>
          </a:p>
        </p:txBody>
      </p:sp>
      <p:pic>
        <p:nvPicPr>
          <p:cNvPr id="14338" name="Picture 2" descr="C:\Users\USER\Desktop\bernie_wordclou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10" y="2420516"/>
            <a:ext cx="8661581" cy="435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6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Bernie tweets about trump…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 dirty="0"/>
          </a:p>
        </p:txBody>
      </p:sp>
      <p:pic>
        <p:nvPicPr>
          <p:cNvPr id="15362" name="Picture 2" descr="C:\Users\USER\Desktop\bernie_to_trum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048" y="2007914"/>
            <a:ext cx="3896660" cy="485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USER\Desktop\fefweff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0118"/>
            <a:ext cx="4917705" cy="485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55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l-GR" dirty="0" smtClean="0"/>
              <a:t>Δημοφιλια υποψηφιων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Sentiment Analysis </a:t>
            </a:r>
            <a:r>
              <a:rPr lang="el-GR" dirty="0" smtClean="0"/>
              <a:t>σε </a:t>
            </a:r>
            <a:r>
              <a:rPr lang="en-US" dirty="0" smtClean="0"/>
              <a:t>tweets </a:t>
            </a:r>
            <a:r>
              <a:rPr lang="el-GR" dirty="0" smtClean="0"/>
              <a:t>χρηστών απο τις ΗΠΑ (5.000 </a:t>
            </a:r>
            <a:r>
              <a:rPr lang="en-US" dirty="0" smtClean="0"/>
              <a:t>tweets </a:t>
            </a:r>
            <a:r>
              <a:rPr lang="el-GR" dirty="0" smtClean="0"/>
              <a:t>σε καθημερινή βάση)</a:t>
            </a:r>
          </a:p>
          <a:p>
            <a:endParaRPr lang="el-GR" dirty="0"/>
          </a:p>
          <a:p>
            <a:r>
              <a:rPr lang="en-US" dirty="0" smtClean="0"/>
              <a:t>Sentiment Analysis </a:t>
            </a:r>
            <a:r>
              <a:rPr lang="el-GR" dirty="0" smtClean="0"/>
              <a:t>στα </a:t>
            </a:r>
            <a:r>
              <a:rPr lang="en-US" dirty="0" smtClean="0"/>
              <a:t>tweets </a:t>
            </a:r>
            <a:r>
              <a:rPr lang="el-GR" dirty="0" smtClean="0"/>
              <a:t>του </a:t>
            </a:r>
            <a:r>
              <a:rPr lang="en-US" dirty="0" smtClean="0"/>
              <a:t>CNN politics </a:t>
            </a:r>
            <a:r>
              <a:rPr lang="el-GR" dirty="0" smtClean="0"/>
              <a:t>που αφορούν τους υποψήφιους</a:t>
            </a:r>
          </a:p>
          <a:p>
            <a:endParaRPr lang="el-GR" dirty="0"/>
          </a:p>
          <a:p>
            <a:r>
              <a:rPr lang="en-US" dirty="0" smtClean="0"/>
              <a:t>Sentiment Analysis </a:t>
            </a:r>
            <a:r>
              <a:rPr lang="el-GR" dirty="0" smtClean="0"/>
              <a:t>σε 1.500 άρθρα από διάφορες πηγές (</a:t>
            </a:r>
            <a:r>
              <a:rPr lang="en-US" dirty="0" err="1" smtClean="0"/>
              <a:t>Nytimes</a:t>
            </a:r>
            <a:r>
              <a:rPr lang="en-US" dirty="0" smtClean="0"/>
              <a:t>, </a:t>
            </a:r>
            <a:r>
              <a:rPr lang="en-US" dirty="0" err="1" smtClean="0"/>
              <a:t>Aljazzera</a:t>
            </a:r>
            <a:r>
              <a:rPr lang="en-US" dirty="0" smtClean="0"/>
              <a:t>, BBC, RT)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7178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Twitter users vote for…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Δείγμα: 25.000 </a:t>
            </a:r>
            <a:r>
              <a:rPr lang="en-US" dirty="0" smtClean="0"/>
              <a:t>tweets</a:t>
            </a:r>
            <a:r>
              <a:rPr lang="el-GR" dirty="0" smtClean="0"/>
              <a:t> χρηστών</a:t>
            </a:r>
            <a:r>
              <a:rPr lang="en-US" dirty="0" smtClean="0"/>
              <a:t> </a:t>
            </a:r>
            <a:endParaRPr lang="el-GR" dirty="0"/>
          </a:p>
        </p:txBody>
      </p:sp>
      <p:pic>
        <p:nvPicPr>
          <p:cNvPr id="16386" name="Picture 2" descr="C:\Users\USER\Desktop\bernie_vs_trum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97" y="2276872"/>
            <a:ext cx="8725606" cy="458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18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C:\Users\USER\Desktop\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68" y="2929458"/>
            <a:ext cx="8756865" cy="392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What about The media?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Ο </a:t>
            </a:r>
            <a:r>
              <a:rPr lang="en-US" dirty="0" smtClean="0"/>
              <a:t>Trump </a:t>
            </a:r>
            <a:r>
              <a:rPr lang="el-GR" dirty="0" smtClean="0"/>
              <a:t>αναφέρεται μακράν περισσότερο.</a:t>
            </a:r>
            <a:endParaRPr lang="en-US" dirty="0" smtClean="0"/>
          </a:p>
          <a:p>
            <a:r>
              <a:rPr lang="el-GR" dirty="0" smtClean="0"/>
              <a:t>Διάστημα: (</a:t>
            </a:r>
            <a:r>
              <a:rPr lang="en-US" dirty="0" smtClean="0"/>
              <a:t>20/3 – 16/4)</a:t>
            </a:r>
            <a:endParaRPr lang="el-GR" dirty="0"/>
          </a:p>
        </p:txBody>
      </p:sp>
      <p:pic>
        <p:nvPicPr>
          <p:cNvPr id="17410" name="Picture 2" descr="C:\Users\USER\Desktop\logo_politics_head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3217222"/>
            <a:ext cx="2060028" cy="4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39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What about The media?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Sentiment Analysis</a:t>
            </a:r>
          </a:p>
        </p:txBody>
      </p:sp>
      <p:pic>
        <p:nvPicPr>
          <p:cNvPr id="18435" name="Picture 3" descr="C:\Users\USER\Desktop\cnn_berni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517" y="3356993"/>
            <a:ext cx="4309987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USER\Desktop\cnn_tr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" y="3356992"/>
            <a:ext cx="4474211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USER\Desktop\logo_politics_head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468" y="1556792"/>
            <a:ext cx="2060028" cy="4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85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Articles from various sources</a:t>
            </a:r>
            <a:endParaRPr lang="el-G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11/3 – 16/4</a:t>
            </a:r>
            <a:r>
              <a:rPr lang="el-GR" dirty="0" smtClean="0"/>
              <a:t> (</a:t>
            </a:r>
            <a:r>
              <a:rPr lang="en-US" dirty="0" smtClean="0"/>
              <a:t>CNN, </a:t>
            </a:r>
            <a:r>
              <a:rPr lang="en-US" dirty="0" err="1" smtClean="0"/>
              <a:t>AlJazeera</a:t>
            </a:r>
            <a:r>
              <a:rPr lang="en-US" dirty="0" smtClean="0"/>
              <a:t>, RT, BBC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l-GR" dirty="0"/>
          </a:p>
        </p:txBody>
      </p:sp>
      <p:pic>
        <p:nvPicPr>
          <p:cNvPr id="19458" name="Picture 2" descr="C:\Users\USER\Desktop\vario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60" y="2505992"/>
            <a:ext cx="8785528" cy="437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63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Articles from various sources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Sentiment Analysis</a:t>
            </a:r>
            <a:endParaRPr lang="el-GR" dirty="0"/>
          </a:p>
        </p:txBody>
      </p:sp>
      <p:pic>
        <p:nvPicPr>
          <p:cNvPr id="20483" name="Picture 3" descr="C:\Users\USER\Desktop\wefwewe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69" y="2852936"/>
            <a:ext cx="4255831" cy="400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5" descr="C:\Users\USER\Desktop\fwefw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51517"/>
            <a:ext cx="4261404" cy="400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16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Datasets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 </a:t>
            </a:r>
            <a:r>
              <a:rPr lang="el-GR" dirty="0" smtClean="0"/>
              <a:t>10,000 </a:t>
            </a:r>
            <a:r>
              <a:rPr lang="en-US" dirty="0" smtClean="0"/>
              <a:t>tweets </a:t>
            </a:r>
            <a:r>
              <a:rPr lang="el-GR" dirty="0" smtClean="0"/>
              <a:t>από κάθε υποψήφιο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 </a:t>
            </a:r>
            <a:r>
              <a:rPr lang="el-GR" dirty="0" smtClean="0"/>
              <a:t>2.000 </a:t>
            </a:r>
            <a:r>
              <a:rPr lang="en-US" dirty="0" smtClean="0"/>
              <a:t>tweets </a:t>
            </a:r>
            <a:r>
              <a:rPr lang="el-GR" dirty="0"/>
              <a:t> </a:t>
            </a:r>
            <a:r>
              <a:rPr lang="el-GR" dirty="0" smtClean="0"/>
              <a:t>από το</a:t>
            </a:r>
            <a:r>
              <a:rPr lang="en-US" dirty="0" smtClean="0"/>
              <a:t> @</a:t>
            </a:r>
            <a:r>
              <a:rPr lang="en-US" dirty="0" err="1" smtClean="0"/>
              <a:t>CNNpolitics</a:t>
            </a:r>
            <a:endParaRPr lang="en-US" dirty="0" smtClean="0"/>
          </a:p>
          <a:p>
            <a:pPr marL="0" indent="0">
              <a:buNone/>
            </a:pPr>
            <a:r>
              <a:rPr lang="el-GR" dirty="0" smtClean="0"/>
              <a:t>* </a:t>
            </a:r>
            <a:r>
              <a:rPr lang="en-US" dirty="0" smtClean="0"/>
              <a:t>1.500 </a:t>
            </a:r>
            <a:r>
              <a:rPr lang="el-GR" dirty="0" smtClean="0"/>
              <a:t>τίτλοι και περιλήψεις άρθρων από διάφορα μέσα</a:t>
            </a:r>
          </a:p>
          <a:p>
            <a:pPr marL="0" indent="0">
              <a:buNone/>
            </a:pPr>
            <a:endParaRPr lang="el-GR" dirty="0" smtClean="0"/>
          </a:p>
          <a:p>
            <a:pPr marL="0" indent="0">
              <a:buNone/>
            </a:pPr>
            <a:r>
              <a:rPr lang="el-GR" dirty="0" smtClean="0"/>
              <a:t>Όλα ανακτήθηκαν μέσω </a:t>
            </a:r>
            <a:r>
              <a:rPr lang="en-US" b="1" dirty="0" smtClean="0"/>
              <a:t>crawlers</a:t>
            </a:r>
            <a:r>
              <a:rPr lang="en-US" dirty="0" smtClean="0"/>
              <a:t> </a:t>
            </a:r>
            <a:r>
              <a:rPr lang="el-GR" dirty="0" smtClean="0"/>
              <a:t>που γράφτηκαν σε </a:t>
            </a:r>
            <a:r>
              <a:rPr lang="en-US" dirty="0" smtClean="0"/>
              <a:t>python </a:t>
            </a:r>
            <a:r>
              <a:rPr lang="el-GR" dirty="0" smtClean="0"/>
              <a:t>με χρήση των βιβλιοθηκών </a:t>
            </a:r>
            <a:r>
              <a:rPr lang="en-US" b="1" dirty="0" err="1" smtClean="0"/>
              <a:t>GetOldTweets</a:t>
            </a:r>
            <a:r>
              <a:rPr lang="en-US" dirty="0" smtClean="0"/>
              <a:t> </a:t>
            </a:r>
            <a:r>
              <a:rPr lang="el-GR" dirty="0" smtClean="0"/>
              <a:t>&amp; </a:t>
            </a:r>
            <a:r>
              <a:rPr lang="en-US" b="1" dirty="0" err="1" smtClean="0"/>
              <a:t>Feedparser</a:t>
            </a:r>
            <a:endParaRPr lang="en-US" b="1" dirty="0" smtClean="0"/>
          </a:p>
          <a:p>
            <a:pPr>
              <a:buFontTx/>
              <a:buChar char="-"/>
            </a:pPr>
            <a:endParaRPr lang="el-GR" dirty="0" smtClean="0"/>
          </a:p>
          <a:p>
            <a:pPr marL="0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8554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Articles from various sources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</a:t>
            </a:r>
            <a:endParaRPr lang="el-GR" dirty="0"/>
          </a:p>
        </p:txBody>
      </p:sp>
      <p:pic>
        <p:nvPicPr>
          <p:cNvPr id="21506" name="Picture 2" descr="C:\Users\USER\Desktop\trc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916832"/>
            <a:ext cx="3888135" cy="48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USER\Desktop\brc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674" y="1299328"/>
            <a:ext cx="2249109" cy="559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82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l-GR" dirty="0" smtClean="0"/>
              <a:t>ΣΥΜΠΕΡΑΣΜΑΤΑ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 Trump </a:t>
            </a:r>
            <a:r>
              <a:rPr lang="el-GR" dirty="0" smtClean="0"/>
              <a:t>αναφέρεται πολύ περισσότερο στα μέσα από τον </a:t>
            </a:r>
            <a:r>
              <a:rPr lang="en-US" dirty="0" smtClean="0"/>
              <a:t>Sanders (any publicity is good publicity?)</a:t>
            </a:r>
          </a:p>
          <a:p>
            <a:r>
              <a:rPr lang="el-GR" dirty="0" smtClean="0"/>
              <a:t>Ο </a:t>
            </a:r>
            <a:r>
              <a:rPr lang="en-US" dirty="0" smtClean="0"/>
              <a:t>Sanders twit-</a:t>
            </a:r>
            <a:r>
              <a:rPr lang="el-GR" dirty="0" smtClean="0"/>
              <a:t>άρει πολύ πιο πολιτικά από τον </a:t>
            </a:r>
            <a:r>
              <a:rPr lang="en-US" dirty="0" smtClean="0"/>
              <a:t>Trump. </a:t>
            </a:r>
            <a:r>
              <a:rPr lang="el-GR" dirty="0" smtClean="0"/>
              <a:t>Από το </a:t>
            </a:r>
            <a:r>
              <a:rPr lang="en-US" dirty="0" smtClean="0"/>
              <a:t>clustering </a:t>
            </a:r>
            <a:r>
              <a:rPr lang="el-GR" dirty="0" smtClean="0"/>
              <a:t>των </a:t>
            </a:r>
            <a:r>
              <a:rPr lang="en-US" dirty="0" smtClean="0"/>
              <a:t>tweets </a:t>
            </a:r>
            <a:r>
              <a:rPr lang="el-GR" smtClean="0"/>
              <a:t>μπορούμε να εξάγουμε κάποια συμπεράσματα για το πολιτικό του πρόγραμμα.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9245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Trump or </a:t>
            </a:r>
            <a:r>
              <a:rPr lang="en-US" dirty="0" err="1" smtClean="0"/>
              <a:t>bernie</a:t>
            </a:r>
            <a:r>
              <a:rPr lang="en-US" dirty="0" smtClean="0"/>
              <a:t>?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Δημιουργία </a:t>
            </a:r>
            <a:r>
              <a:rPr lang="en-US" dirty="0" smtClean="0"/>
              <a:t>classifier</a:t>
            </a:r>
          </a:p>
          <a:p>
            <a:r>
              <a:rPr lang="el-GR" dirty="0" smtClean="0"/>
              <a:t>Ένωση των 2 </a:t>
            </a:r>
            <a:r>
              <a:rPr lang="en-US" dirty="0" smtClean="0"/>
              <a:t>dataset </a:t>
            </a:r>
            <a:r>
              <a:rPr lang="el-GR" dirty="0" smtClean="0"/>
              <a:t>σε ένα</a:t>
            </a:r>
          </a:p>
          <a:p>
            <a:r>
              <a:rPr lang="en-US" dirty="0" smtClean="0"/>
              <a:t>Training set: </a:t>
            </a:r>
            <a:r>
              <a:rPr lang="en-US" dirty="0" err="1" smtClean="0"/>
              <a:t>Tfidf</a:t>
            </a:r>
            <a:r>
              <a:rPr lang="en-US" dirty="0" smtClean="0"/>
              <a:t> Vectorization -&gt; Data term Matrix</a:t>
            </a:r>
          </a:p>
          <a:p>
            <a:r>
              <a:rPr lang="en-US" dirty="0" err="1" smtClean="0"/>
              <a:t>Classifer</a:t>
            </a:r>
            <a:r>
              <a:rPr lang="en-US" dirty="0" smtClean="0"/>
              <a:t>: </a:t>
            </a:r>
            <a:r>
              <a:rPr lang="en-US" dirty="0"/>
              <a:t>Multinomial Naive </a:t>
            </a:r>
            <a:r>
              <a:rPr lang="en-US" dirty="0" smtClean="0"/>
              <a:t>Bayes</a:t>
            </a:r>
          </a:p>
          <a:p>
            <a:endParaRPr lang="en-US" dirty="0"/>
          </a:p>
          <a:p>
            <a:r>
              <a:rPr lang="en-US" dirty="0" smtClean="0"/>
              <a:t>Accuracy: </a:t>
            </a:r>
            <a:r>
              <a:rPr lang="el-GR" dirty="0"/>
              <a:t>0.951</a:t>
            </a:r>
            <a:endParaRPr lang="en-US" dirty="0"/>
          </a:p>
          <a:p>
            <a:endParaRPr lang="el-GR" b="1" dirty="0"/>
          </a:p>
        </p:txBody>
      </p:sp>
    </p:spTree>
    <p:extLst>
      <p:ext uri="{BB962C8B-B14F-4D97-AF65-F5344CB8AC3E}">
        <p14:creationId xmlns:p14="http://schemas.microsoft.com/office/powerpoint/2010/main" val="206496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Python.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 smtClean="0"/>
              <a:t>Οι περισσότεροι κώδικες γράφτηκαν στο </a:t>
            </a:r>
            <a:r>
              <a:rPr lang="en-US" dirty="0" smtClean="0"/>
              <a:t>Google </a:t>
            </a:r>
            <a:r>
              <a:rPr lang="en-US" dirty="0" err="1" smtClean="0"/>
              <a:t>Colab</a:t>
            </a:r>
            <a:r>
              <a:rPr lang="el-GR" dirty="0" smtClean="0"/>
              <a:t>.</a:t>
            </a:r>
            <a:endParaRPr lang="en-US" dirty="0" smtClean="0"/>
          </a:p>
          <a:p>
            <a:endParaRPr lang="el-GR" dirty="0" smtClean="0"/>
          </a:p>
          <a:p>
            <a:r>
              <a:rPr lang="el-GR" dirty="0" smtClean="0"/>
              <a:t>Έγινε  χρήση των βιβλιοθηκών της </a:t>
            </a:r>
            <a:r>
              <a:rPr lang="en-US" dirty="0" smtClean="0"/>
              <a:t>Python: Pandas, </a:t>
            </a:r>
            <a:r>
              <a:rPr lang="en-US" dirty="0" err="1" smtClean="0"/>
              <a:t>Sklearn,NLTK,TextBlob,Matplotlib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4716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l-GR" dirty="0" smtClean="0"/>
              <a:t>Περιγραφη εργασιασ</a:t>
            </a:r>
            <a:r>
              <a:rPr lang="en-US" dirty="0" smtClean="0"/>
              <a:t> (1) 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15405"/>
            <a:ext cx="86868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Clustering</a:t>
            </a:r>
            <a:r>
              <a:rPr lang="en-US" dirty="0" smtClean="0"/>
              <a:t>: </a:t>
            </a:r>
            <a:r>
              <a:rPr lang="el-GR" dirty="0" smtClean="0"/>
              <a:t>Ομαδοποίηση των </a:t>
            </a:r>
            <a:r>
              <a:rPr lang="en-US" dirty="0" smtClean="0"/>
              <a:t>tweets </a:t>
            </a:r>
            <a:r>
              <a:rPr lang="el-GR" dirty="0" smtClean="0"/>
              <a:t>και προσδιορισμός θεματολογίας – πολιτικών θέσεων (</a:t>
            </a:r>
            <a:r>
              <a:rPr lang="en-US" dirty="0" err="1" smtClean="0"/>
              <a:t>Kmeans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Sentiment</a:t>
            </a:r>
            <a:r>
              <a:rPr lang="en-US" dirty="0" smtClean="0"/>
              <a:t> </a:t>
            </a:r>
            <a:r>
              <a:rPr lang="en-US" b="1" dirty="0" smtClean="0"/>
              <a:t>Analysis</a:t>
            </a:r>
            <a:r>
              <a:rPr lang="en-US" dirty="0" smtClean="0"/>
              <a:t>: </a:t>
            </a:r>
            <a:r>
              <a:rPr lang="el-GR" dirty="0" smtClean="0"/>
              <a:t>Κατηγοριοποιήση των </a:t>
            </a:r>
            <a:r>
              <a:rPr lang="en-US" dirty="0" smtClean="0"/>
              <a:t>tweets </a:t>
            </a:r>
            <a:r>
              <a:rPr lang="el-GR" dirty="0" smtClean="0"/>
              <a:t>σε θετικά-αρνητικά-ουδέτερα βάσει της φρασεολογίας τους</a:t>
            </a:r>
          </a:p>
          <a:p>
            <a:r>
              <a:rPr lang="el-GR" b="1" dirty="0" smtClean="0"/>
              <a:t>Δημοφιλία</a:t>
            </a:r>
            <a:r>
              <a:rPr lang="el-GR" dirty="0" smtClean="0"/>
              <a:t> κάθε υποψήφιου </a:t>
            </a:r>
          </a:p>
          <a:p>
            <a:endParaRPr lang="el-GR" dirty="0" smtClean="0"/>
          </a:p>
          <a:p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26876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 cap="all" baseline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l-GR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1520" y="1294656"/>
            <a:ext cx="8686800" cy="838200"/>
          </a:xfrm>
          <a:prstGeom prst="rect">
            <a:avLst/>
          </a:prstGeom>
        </p:spPr>
        <p:txBody>
          <a:bodyPr vert="horz" anchor="ctr">
            <a:normAutofit fontScale="775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 cap="all" baseline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l-GR" dirty="0" smtClean="0"/>
              <a:t>Μεροσ ΠΡΩΤΟ: Αναλυση δεδομενων &amp; εξαγωγη συμπερασματων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0670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l-GR" dirty="0" smtClean="0"/>
              <a:t>Περιγραφη εργασιασ</a:t>
            </a:r>
            <a:r>
              <a:rPr lang="en-US" dirty="0" smtClean="0"/>
              <a:t> (</a:t>
            </a:r>
            <a:r>
              <a:rPr lang="el-GR" dirty="0" smtClean="0"/>
              <a:t>2</a:t>
            </a:r>
            <a:r>
              <a:rPr lang="en-US" dirty="0" smtClean="0"/>
              <a:t>) 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688" y="2575445"/>
            <a:ext cx="8686800" cy="3589859"/>
          </a:xfrm>
        </p:spPr>
        <p:txBody>
          <a:bodyPr>
            <a:normAutofit/>
          </a:bodyPr>
          <a:lstStyle/>
          <a:p>
            <a:r>
              <a:rPr lang="en-US" b="1" dirty="0" smtClean="0"/>
              <a:t>Classifier</a:t>
            </a:r>
            <a:r>
              <a:rPr lang="en-US" dirty="0" smtClean="0"/>
              <a:t>: </a:t>
            </a:r>
            <a:r>
              <a:rPr lang="el-GR" dirty="0" smtClean="0"/>
              <a:t>Δημιουργία ταξινομητή που θα βρίσκει τον «ιδιοκτήτη» κάθε </a:t>
            </a:r>
            <a:r>
              <a:rPr lang="en-US" dirty="0" smtClean="0"/>
              <a:t>tweet</a:t>
            </a:r>
          </a:p>
          <a:p>
            <a:r>
              <a:rPr lang="en-US" b="1" dirty="0" smtClean="0"/>
              <a:t>Real Time Sentiment</a:t>
            </a:r>
            <a:r>
              <a:rPr lang="en-US" dirty="0" smtClean="0"/>
              <a:t> </a:t>
            </a:r>
            <a:r>
              <a:rPr lang="en-US" b="1" dirty="0" smtClean="0"/>
              <a:t>Analysis</a:t>
            </a:r>
            <a:r>
              <a:rPr lang="en-US" dirty="0" smtClean="0"/>
              <a:t>: </a:t>
            </a:r>
            <a:r>
              <a:rPr lang="el-GR" dirty="0" smtClean="0"/>
              <a:t>Ανάκτηση </a:t>
            </a:r>
            <a:r>
              <a:rPr lang="en-US" dirty="0" smtClean="0"/>
              <a:t>tweets </a:t>
            </a:r>
            <a:r>
              <a:rPr lang="el-GR" dirty="0" smtClean="0"/>
              <a:t>και ανάλυση δημοφιλίας σε πραγματικό χρόνο από </a:t>
            </a:r>
            <a:r>
              <a:rPr lang="en-US" dirty="0" smtClean="0"/>
              <a:t>tweets </a:t>
            </a:r>
            <a:r>
              <a:rPr lang="el-GR" dirty="0" smtClean="0"/>
              <a:t> χρηστών που αφορούν κάθε υποψήφιο</a:t>
            </a:r>
          </a:p>
          <a:p>
            <a:pPr marL="0" indent="0">
              <a:buNone/>
            </a:pPr>
            <a:endParaRPr lang="el-GR" dirty="0" smtClean="0"/>
          </a:p>
          <a:p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126876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 cap="all" baseline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l-GR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49696" y="115064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kern="1200" cap="all" baseline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l-GR" sz="2800" dirty="0" smtClean="0"/>
              <a:t>Μεροσ δευτερο: αναπτυξη εφαρμογων</a:t>
            </a:r>
            <a:endParaRPr lang="el-GR" sz="2800" dirty="0"/>
          </a:p>
        </p:txBody>
      </p:sp>
    </p:spTree>
    <p:extLst>
      <p:ext uri="{BB962C8B-B14F-4D97-AF65-F5344CB8AC3E}">
        <p14:creationId xmlns:p14="http://schemas.microsoft.com/office/powerpoint/2010/main" val="379504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Natural language </a:t>
            </a:r>
            <a:r>
              <a:rPr lang="en-US" dirty="0" err="1"/>
              <a:t>proccessing</a:t>
            </a:r>
            <a:r>
              <a:rPr lang="en-US" dirty="0"/>
              <a:t> (</a:t>
            </a:r>
            <a:r>
              <a:rPr lang="en-US" dirty="0" err="1"/>
              <a:t>nlp</a:t>
            </a:r>
            <a:r>
              <a:rPr lang="en-US" dirty="0"/>
              <a:t>)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dirty="0" smtClean="0"/>
              <a:t>NLP </a:t>
            </a:r>
            <a:r>
              <a:rPr lang="en-US" sz="3600" b="1" dirty="0" smtClean="0"/>
              <a:t>pipeline </a:t>
            </a:r>
            <a:r>
              <a:rPr lang="en-US" sz="3600" dirty="0" smtClean="0"/>
              <a:t>(data </a:t>
            </a:r>
            <a:r>
              <a:rPr lang="en-US" sz="3600" dirty="0" err="1" smtClean="0"/>
              <a:t>preproccesing</a:t>
            </a:r>
            <a:r>
              <a:rPr lang="en-US" sz="3600" dirty="0" smtClean="0"/>
              <a:t>):</a:t>
            </a:r>
          </a:p>
          <a:p>
            <a:pPr marL="0" indent="0" algn="ctr">
              <a:buNone/>
            </a:pPr>
            <a:endParaRPr lang="en-US" sz="3600" dirty="0" smtClean="0"/>
          </a:p>
          <a:p>
            <a:r>
              <a:rPr lang="el-GR" dirty="0" smtClean="0"/>
              <a:t>Μετατροπή σε </a:t>
            </a:r>
            <a:r>
              <a:rPr lang="el-GR" b="1" dirty="0" smtClean="0"/>
              <a:t>πεζά</a:t>
            </a:r>
          </a:p>
          <a:p>
            <a:r>
              <a:rPr lang="el-GR" dirty="0" smtClean="0"/>
              <a:t>Αφαίρεση μικρών λέξεων (&lt;2 χαρακτήρες)</a:t>
            </a:r>
            <a:endParaRPr lang="en-US" dirty="0" smtClean="0"/>
          </a:p>
          <a:p>
            <a:r>
              <a:rPr lang="el-GR" dirty="0" smtClean="0"/>
              <a:t>Αφαίρεση </a:t>
            </a:r>
            <a:r>
              <a:rPr lang="en-US" dirty="0" err="1" smtClean="0"/>
              <a:t>hashtags,links,usernames</a:t>
            </a:r>
            <a:r>
              <a:rPr lang="en-US" dirty="0" smtClean="0"/>
              <a:t> </a:t>
            </a:r>
            <a:r>
              <a:rPr lang="el-GR" dirty="0" smtClean="0"/>
              <a:t>κτλ</a:t>
            </a:r>
            <a:endParaRPr lang="en-US" dirty="0" smtClean="0"/>
          </a:p>
          <a:p>
            <a:r>
              <a:rPr lang="en-US" b="1" dirty="0" smtClean="0"/>
              <a:t>Tokenization</a:t>
            </a:r>
          </a:p>
          <a:p>
            <a:r>
              <a:rPr lang="el-GR" dirty="0" smtClean="0"/>
              <a:t>Αφαίρεση </a:t>
            </a:r>
            <a:r>
              <a:rPr lang="en-US" b="1" dirty="0" err="1" smtClean="0"/>
              <a:t>stopwords</a:t>
            </a:r>
            <a:r>
              <a:rPr lang="en-US" b="1" dirty="0" smtClean="0"/>
              <a:t> </a:t>
            </a:r>
          </a:p>
          <a:p>
            <a:r>
              <a:rPr lang="en-US" dirty="0" smtClean="0"/>
              <a:t>Lemmatization</a:t>
            </a:r>
          </a:p>
          <a:p>
            <a:endParaRPr lang="en-US" dirty="0" smtClean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1410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NLP pipeline</a:t>
            </a:r>
            <a:endParaRPr lang="el-G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l-GR" dirty="0"/>
          </a:p>
        </p:txBody>
      </p:sp>
      <p:pic>
        <p:nvPicPr>
          <p:cNvPr id="4" name="Picture 2" descr="C:\Users\USER\Desktop\pipelin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50" y="1523437"/>
            <a:ext cx="6300700" cy="526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88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Me</a:t>
            </a:r>
            <a:r>
              <a:rPr lang="el-GR" dirty="0" smtClean="0"/>
              <a:t>ροσ 1</a:t>
            </a:r>
            <a:r>
              <a:rPr lang="el-GR" baseline="30000" dirty="0" smtClean="0"/>
              <a:t>Ο</a:t>
            </a:r>
            <a:r>
              <a:rPr lang="el-GR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b="1" dirty="0" smtClean="0"/>
              <a:t>Ανάλυση</a:t>
            </a:r>
            <a:r>
              <a:rPr lang="el-GR" dirty="0" smtClean="0"/>
              <a:t> των </a:t>
            </a:r>
            <a:r>
              <a:rPr lang="en-US" dirty="0" smtClean="0"/>
              <a:t>tweets </a:t>
            </a:r>
            <a:r>
              <a:rPr lang="el-GR" dirty="0" smtClean="0"/>
              <a:t>των υποψηφίων</a:t>
            </a:r>
          </a:p>
          <a:p>
            <a:r>
              <a:rPr lang="el-GR" dirty="0" smtClean="0"/>
              <a:t>Τι </a:t>
            </a:r>
            <a:r>
              <a:rPr lang="el-GR" b="1" dirty="0" smtClean="0"/>
              <a:t>συμπεράσματα</a:t>
            </a:r>
            <a:r>
              <a:rPr lang="el-GR" dirty="0" smtClean="0"/>
              <a:t> μπορούμε να βγάλουμε για τις πολιτικές/προγραμματικές τους θέσεις μόνο από το </a:t>
            </a:r>
            <a:r>
              <a:rPr lang="en-US" dirty="0" smtClean="0"/>
              <a:t>twitter feed </a:t>
            </a:r>
            <a:r>
              <a:rPr lang="el-GR" dirty="0" smtClean="0"/>
              <a:t>τους;</a:t>
            </a:r>
          </a:p>
          <a:p>
            <a:r>
              <a:rPr lang="el-GR" dirty="0" smtClean="0"/>
              <a:t>Τι </a:t>
            </a:r>
            <a:r>
              <a:rPr lang="el-GR" b="1" dirty="0" smtClean="0"/>
              <a:t>γνώμη</a:t>
            </a:r>
            <a:r>
              <a:rPr lang="el-GR" dirty="0" smtClean="0"/>
              <a:t> έχουν τα </a:t>
            </a:r>
            <a:r>
              <a:rPr lang="en-US" dirty="0" smtClean="0"/>
              <a:t>media </a:t>
            </a:r>
            <a:r>
              <a:rPr lang="el-GR" dirty="0" smtClean="0"/>
              <a:t>&amp; οι χρήστες για αυτούς;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2221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</TotalTime>
  <Words>538</Words>
  <Application>Microsoft Office PowerPoint</Application>
  <PresentationFormat>On-screen Show (4:3)</PresentationFormat>
  <Paragraphs>99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Trek</vt:lpstr>
      <vt:lpstr>Εργασια εξαμηνου στην εξορυξη δεδομενων  «αναλυση αμερικανικων εκλογων απο την σκοπια του data mining»</vt:lpstr>
      <vt:lpstr>ΟΙ ΥΠΟΨΗΦΙΟΙ που θα εξετασουμε</vt:lpstr>
      <vt:lpstr>Datasets</vt:lpstr>
      <vt:lpstr>Python.</vt:lpstr>
      <vt:lpstr>Περιγραφη εργασιασ (1) </vt:lpstr>
      <vt:lpstr>Περιγραφη εργασιασ (2) </vt:lpstr>
      <vt:lpstr>Natural language proccessing (nlp)</vt:lpstr>
      <vt:lpstr>NLP pipeline</vt:lpstr>
      <vt:lpstr>Meροσ 1Ο </vt:lpstr>
      <vt:lpstr>@REALDonaldtrump tweets analysis</vt:lpstr>
      <vt:lpstr>@REALDonaldtrump tweets analysis</vt:lpstr>
      <vt:lpstr>@REALDonaldtrump tweets analysis</vt:lpstr>
      <vt:lpstr>Network Connection graph (freq&gt;8o words)</vt:lpstr>
      <vt:lpstr>@REALDonaldtrump tweets analysis</vt:lpstr>
      <vt:lpstr>@REALDonaldtrump tweets analysis</vt:lpstr>
      <vt:lpstr>Trump tweets about bernie…</vt:lpstr>
      <vt:lpstr>@Berniesanders tweets analysis</vt:lpstr>
      <vt:lpstr>@Berniesanders tweets analysis</vt:lpstr>
      <vt:lpstr>@Berniesanders tweets analysis</vt:lpstr>
      <vt:lpstr>Network Connection graph (freq&gt;8o words)</vt:lpstr>
      <vt:lpstr>@berniesanders tweets analysis</vt:lpstr>
      <vt:lpstr>@berniesanders tweets analysis</vt:lpstr>
      <vt:lpstr>Bernie tweets about trump…</vt:lpstr>
      <vt:lpstr>Δημοφιλια υποψηφιων</vt:lpstr>
      <vt:lpstr>Twitter users vote for…</vt:lpstr>
      <vt:lpstr>What about The media?</vt:lpstr>
      <vt:lpstr>What about The media?</vt:lpstr>
      <vt:lpstr>Articles from various sources</vt:lpstr>
      <vt:lpstr>Articles from various sources</vt:lpstr>
      <vt:lpstr>Articles from various sources</vt:lpstr>
      <vt:lpstr>ΣΥΜΠΕΡΑΣΜΑΤΑ</vt:lpstr>
      <vt:lpstr>Trump or bernie?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Χρήστης των Windows</dc:creator>
  <cp:lastModifiedBy>Χρήστης των Windows</cp:lastModifiedBy>
  <cp:revision>29</cp:revision>
  <dcterms:created xsi:type="dcterms:W3CDTF">2020-04-16T15:21:17Z</dcterms:created>
  <dcterms:modified xsi:type="dcterms:W3CDTF">2020-05-01T18:02:41Z</dcterms:modified>
</cp:coreProperties>
</file>